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79" r:id="rId4"/>
    <p:sldId id="259" r:id="rId5"/>
    <p:sldId id="260" r:id="rId6"/>
    <p:sldId id="285" r:id="rId7"/>
    <p:sldId id="262" r:id="rId8"/>
    <p:sldId id="266" r:id="rId9"/>
    <p:sldId id="267" r:id="rId10"/>
    <p:sldId id="282" r:id="rId11"/>
    <p:sldId id="284" r:id="rId12"/>
    <p:sldId id="286" r:id="rId13"/>
    <p:sldId id="268" r:id="rId14"/>
    <p:sldId id="272" r:id="rId15"/>
    <p:sldId id="281" r:id="rId16"/>
    <p:sldId id="280" r:id="rId17"/>
    <p:sldId id="270" r:id="rId18"/>
    <p:sldId id="277" r:id="rId19"/>
    <p:sldId id="271" r:id="rId20"/>
    <p:sldId id="275" r:id="rId21"/>
    <p:sldId id="278" r:id="rId22"/>
    <p:sldId id="273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0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7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63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00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961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82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83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7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56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457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03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4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8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73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3BE0D-5662-45DA-95A4-75841F5A25A5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26ED11B-2F89-4D6C-87E9-E86500A8D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3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444121"/>
            <a:ext cx="7766936" cy="3978312"/>
          </a:xfrm>
        </p:spPr>
        <p:txBody>
          <a:bodyPr/>
          <a:lstStyle/>
          <a:p>
            <a:pPr algn="l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Most In-Demand Skills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Analysts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01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Extraction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6631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Find </a:t>
            </a:r>
            <a:r>
              <a:rPr lang="en-US" sz="3000" dirty="0" err="1" smtClean="0"/>
              <a:t>skillslist</a:t>
            </a:r>
            <a:r>
              <a:rPr lang="en-US" sz="3000" dirty="0" smtClean="0"/>
              <a:t>, </a:t>
            </a:r>
            <a:r>
              <a:rPr lang="en-US" sz="3000" dirty="0" err="1" smtClean="0"/>
              <a:t>Roleslist</a:t>
            </a:r>
            <a:r>
              <a:rPr lang="en-US" sz="3000" dirty="0" smtClean="0"/>
              <a:t>, </a:t>
            </a:r>
            <a:r>
              <a:rPr lang="en-US" sz="3000" dirty="0" err="1" smtClean="0"/>
              <a:t>Educationlist</a:t>
            </a:r>
            <a:endParaRPr lang="en-US" sz="3000" dirty="0" smtClean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51" y="2827720"/>
            <a:ext cx="4871453" cy="2001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251" y="5205799"/>
            <a:ext cx="4871453" cy="1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Extraction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6631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Count for skills, keywords</a:t>
            </a:r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79" y="3056733"/>
            <a:ext cx="1638409" cy="1434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926" y="5123259"/>
            <a:ext cx="2472632" cy="762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664" y="3056733"/>
            <a:ext cx="2770706" cy="17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Extraction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861" y="2176631"/>
            <a:ext cx="4392856" cy="366922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Word Cloud for skills </a:t>
            </a: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61" y="2823769"/>
            <a:ext cx="4371144" cy="227490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048478" y="2176631"/>
            <a:ext cx="4533950" cy="2924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/>
              <a:t>Word Cloud for Education</a:t>
            </a:r>
          </a:p>
          <a:p>
            <a:pPr marL="0" indent="0">
              <a:buFont typeface="Wingdings 3" charset="2"/>
              <a:buNone/>
            </a:pPr>
            <a:endParaRPr lang="en-US" sz="3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234" y="3157799"/>
            <a:ext cx="3875768" cy="194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2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Count the skills frequency</a:t>
            </a:r>
          </a:p>
          <a:p>
            <a:r>
              <a:rPr lang="en-US" sz="3000" dirty="0" smtClean="0"/>
              <a:t>Count the keywords frequency</a:t>
            </a:r>
          </a:p>
          <a:p>
            <a:r>
              <a:rPr lang="en-US" sz="3000" dirty="0" smtClean="0"/>
              <a:t>Put result in </a:t>
            </a:r>
            <a:r>
              <a:rPr lang="en-US" sz="3000" dirty="0" err="1" smtClean="0"/>
              <a:t>Dataframe</a:t>
            </a:r>
            <a:r>
              <a:rPr lang="en-US" sz="3000" dirty="0" smtClean="0"/>
              <a:t> / Excel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53866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Graphical presentation </a:t>
            </a:r>
          </a:p>
          <a:p>
            <a:pPr lvl="1"/>
            <a:r>
              <a:rPr lang="en-US" sz="2800" dirty="0" smtClean="0"/>
              <a:t>Skillset – One area</a:t>
            </a:r>
          </a:p>
          <a:p>
            <a:pPr lvl="1"/>
            <a:r>
              <a:rPr lang="en-US" sz="2800" dirty="0" smtClean="0"/>
              <a:t>Skillset </a:t>
            </a:r>
            <a:r>
              <a:rPr lang="en-US" sz="2800" dirty="0"/>
              <a:t>– Multiple areas</a:t>
            </a:r>
          </a:p>
          <a:p>
            <a:pPr lvl="1"/>
            <a:r>
              <a:rPr lang="en-US" sz="2800" dirty="0" smtClean="0"/>
              <a:t>Keywords frequency</a:t>
            </a:r>
            <a:endParaRPr lang="en-US" sz="2800" dirty="0"/>
          </a:p>
          <a:p>
            <a:pPr lvl="1"/>
            <a:endParaRPr lang="en-US" sz="28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279" y="2153866"/>
            <a:ext cx="3052440" cy="288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Keywords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9230"/>
            <a:ext cx="3262654" cy="4683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Location: Boston</a:t>
            </a:r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990" y="411530"/>
            <a:ext cx="1844845" cy="14798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91" y="2275556"/>
            <a:ext cx="6646395" cy="413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9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9230"/>
            <a:ext cx="3262654" cy="4683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Location: Boston</a:t>
            </a:r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952" y="1843772"/>
            <a:ext cx="4474971" cy="4172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68" y="2850030"/>
            <a:ext cx="1700853" cy="1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Keywords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29230"/>
            <a:ext cx="3262654" cy="4683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Location: New York</a:t>
            </a:r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12" y="2053757"/>
            <a:ext cx="7256369" cy="45171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119" y="283551"/>
            <a:ext cx="1844845" cy="14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529230"/>
            <a:ext cx="3989259" cy="4683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Location: All 4 cities</a:t>
            </a:r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20380"/>
            <a:ext cx="1363056" cy="1609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138" y="1064541"/>
            <a:ext cx="5277776" cy="49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64593"/>
            <a:ext cx="5353672" cy="821018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Area: NY, SF, San </a:t>
            </a:r>
            <a:r>
              <a:rPr lang="en-US" sz="2000" dirty="0"/>
              <a:t>Jose, Boston</a:t>
            </a:r>
            <a:endParaRPr lang="en-US" sz="2000" dirty="0" smtClean="0"/>
          </a:p>
          <a:p>
            <a:r>
              <a:rPr lang="en-US" sz="2000" dirty="0" smtClean="0"/>
              <a:t>Jobs: All Combined</a:t>
            </a:r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657" y="211085"/>
            <a:ext cx="2263700" cy="1262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32" y="2133548"/>
            <a:ext cx="8226034" cy="39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Planning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284"/>
            <a:ext cx="8596668" cy="3880773"/>
          </a:xfrm>
        </p:spPr>
        <p:txBody>
          <a:bodyPr/>
          <a:lstStyle/>
          <a:p>
            <a:r>
              <a:rPr lang="en-US" sz="3000" dirty="0" smtClean="0"/>
              <a:t>Research Questions</a:t>
            </a:r>
          </a:p>
          <a:p>
            <a:pPr lvl="1"/>
            <a:r>
              <a:rPr lang="en-US" sz="2000" dirty="0" smtClean="0"/>
              <a:t>When are company posting most jobs ?</a:t>
            </a:r>
          </a:p>
          <a:p>
            <a:pPr lvl="1"/>
            <a:r>
              <a:rPr lang="en-US" sz="2000" dirty="0" smtClean="0"/>
              <a:t>What is the most sought-after skillset ?</a:t>
            </a:r>
          </a:p>
          <a:p>
            <a:pPr lvl="1"/>
            <a:r>
              <a:rPr lang="en-US" sz="2000" dirty="0" smtClean="0"/>
              <a:t>How skillset different in different positions ?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94" y="4319796"/>
            <a:ext cx="1640417" cy="1092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47" y="4319795"/>
            <a:ext cx="1598575" cy="1040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146" y="4319795"/>
            <a:ext cx="1388404" cy="9775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172" y="5732341"/>
            <a:ext cx="1620522" cy="10042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2475" y="5716604"/>
            <a:ext cx="1429228" cy="9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53866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In 4 areas (NY, SF, SJ, Boston)</a:t>
            </a:r>
          </a:p>
          <a:p>
            <a:pPr lvl="1"/>
            <a:r>
              <a:rPr lang="en-US" sz="2800" dirty="0" smtClean="0"/>
              <a:t>Most Frequent skills: </a:t>
            </a:r>
            <a:r>
              <a:rPr lang="en-US" sz="2800" dirty="0" smtClean="0">
                <a:solidFill>
                  <a:srgbClr val="FF0000"/>
                </a:solidFill>
              </a:rPr>
              <a:t>Excel, Python, SQL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r>
              <a:rPr lang="en-US" sz="2800" dirty="0" smtClean="0"/>
              <a:t>Most Frequent keywords</a:t>
            </a:r>
            <a:r>
              <a:rPr lang="en-US" sz="2800" dirty="0"/>
              <a:t>: </a:t>
            </a:r>
            <a:r>
              <a:rPr lang="en-US" sz="2800" dirty="0">
                <a:solidFill>
                  <a:srgbClr val="FF0000"/>
                </a:solidFill>
              </a:rPr>
              <a:t>Data, Analysis</a:t>
            </a:r>
          </a:p>
          <a:p>
            <a:pPr lvl="1"/>
            <a:endParaRPr lang="en-US" sz="28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pPr lvl="1"/>
            <a:endParaRPr lang="en-US" sz="2600" dirty="0" smtClean="0"/>
          </a:p>
          <a:p>
            <a:pPr lvl="1"/>
            <a:endParaRPr lang="en-US" sz="28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83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53866"/>
            <a:ext cx="8596668" cy="4461345"/>
          </a:xfrm>
        </p:spPr>
        <p:txBody>
          <a:bodyPr>
            <a:normAutofit/>
          </a:bodyPr>
          <a:lstStyle/>
          <a:p>
            <a:r>
              <a:rPr lang="en-US" sz="3000" dirty="0" smtClean="0"/>
              <a:t>Learning:</a:t>
            </a:r>
            <a:endParaRPr lang="en-US" sz="3000" dirty="0" smtClean="0"/>
          </a:p>
          <a:p>
            <a:pPr lvl="1"/>
            <a:r>
              <a:rPr lang="en-US" sz="2800" dirty="0" smtClean="0"/>
              <a:t>Prepare data, Clean data, Data visualization</a:t>
            </a:r>
          </a:p>
          <a:p>
            <a:pPr lvl="1"/>
            <a:endParaRPr lang="en-US" sz="2800" dirty="0" smtClean="0"/>
          </a:p>
          <a:p>
            <a:r>
              <a:rPr lang="en-US" sz="3000" dirty="0" smtClean="0"/>
              <a:t>Problems encountered</a:t>
            </a:r>
          </a:p>
          <a:p>
            <a:pPr lvl="1"/>
            <a:r>
              <a:rPr lang="en-US" sz="2800" dirty="0" smtClean="0"/>
              <a:t>URL redirect/request time-out</a:t>
            </a:r>
          </a:p>
          <a:p>
            <a:pPr lvl="1"/>
            <a:r>
              <a:rPr lang="en-US" sz="2800" dirty="0" smtClean="0"/>
              <a:t>Data Scraping correct info</a:t>
            </a:r>
          </a:p>
          <a:p>
            <a:pPr lvl="1"/>
            <a:r>
              <a:rPr lang="en-US" sz="2800" dirty="0" smtClean="0"/>
              <a:t>Complicated data extraction</a:t>
            </a:r>
          </a:p>
          <a:p>
            <a:pPr lvl="1"/>
            <a:r>
              <a:rPr lang="en-US" sz="2800" dirty="0" smtClean="0"/>
              <a:t>Count word frequency</a:t>
            </a:r>
          </a:p>
          <a:p>
            <a:pPr lvl="1"/>
            <a:endParaRPr lang="en-US" sz="28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pPr lvl="1"/>
            <a:endParaRPr lang="en-US" sz="2600" dirty="0" smtClean="0"/>
          </a:p>
          <a:p>
            <a:pPr lvl="1"/>
            <a:endParaRPr lang="en-US" sz="28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11" y="218278"/>
            <a:ext cx="1988767" cy="20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53866"/>
            <a:ext cx="8596668" cy="3880773"/>
          </a:xfrm>
        </p:spPr>
        <p:txBody>
          <a:bodyPr>
            <a:normAutofit/>
          </a:bodyPr>
          <a:lstStyle/>
          <a:p>
            <a:r>
              <a:rPr lang="en-US" sz="3000" smtClean="0"/>
              <a:t>How problems solved:</a:t>
            </a:r>
            <a:endParaRPr lang="en-US" sz="3000" dirty="0" smtClean="0"/>
          </a:p>
          <a:p>
            <a:pPr lvl="1"/>
            <a:r>
              <a:rPr lang="en-US" sz="2600" dirty="0" smtClean="0"/>
              <a:t>Testing codes</a:t>
            </a:r>
          </a:p>
          <a:p>
            <a:pPr lvl="1"/>
            <a:r>
              <a:rPr lang="en-US" sz="2600" dirty="0" smtClean="0"/>
              <a:t>Try different ways</a:t>
            </a:r>
          </a:p>
          <a:p>
            <a:pPr lvl="1"/>
            <a:r>
              <a:rPr lang="en-US" sz="2600" dirty="0" smtClean="0"/>
              <a:t>Debug</a:t>
            </a:r>
          </a:p>
          <a:p>
            <a:pPr lvl="1"/>
            <a:r>
              <a:rPr lang="en-US" sz="2600" dirty="0" smtClean="0"/>
              <a:t>Team collaboration</a:t>
            </a:r>
          </a:p>
          <a:p>
            <a:pPr lvl="1"/>
            <a:r>
              <a:rPr lang="en-US" sz="2600" dirty="0" smtClean="0"/>
              <a:t>Search online</a:t>
            </a:r>
          </a:p>
          <a:p>
            <a:pPr lvl="1"/>
            <a:endParaRPr lang="en-US" sz="2800" dirty="0" smtClean="0"/>
          </a:p>
          <a:p>
            <a:endParaRPr lang="en-US" sz="3000" dirty="0" smtClean="0"/>
          </a:p>
          <a:p>
            <a:endParaRPr lang="en-US" sz="3000" dirty="0" smtClean="0"/>
          </a:p>
          <a:p>
            <a:pPr lvl="1"/>
            <a:endParaRPr lang="en-US" sz="2600" dirty="0" smtClean="0"/>
          </a:p>
          <a:p>
            <a:pPr lvl="1"/>
            <a:endParaRPr lang="en-US" sz="2800" dirty="0" smtClean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1323" y="2492187"/>
            <a:ext cx="4766983" cy="1320800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en-US" sz="7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00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Planning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Searching Jobs Types:</a:t>
            </a:r>
          </a:p>
          <a:p>
            <a:pPr lvl="1"/>
            <a:r>
              <a:rPr lang="en-US" sz="2000" dirty="0" smtClean="0"/>
              <a:t>Data Analyst</a:t>
            </a:r>
          </a:p>
          <a:p>
            <a:pPr lvl="1"/>
            <a:r>
              <a:rPr lang="en-US" sz="2000" dirty="0" smtClean="0"/>
              <a:t>Data Scientist</a:t>
            </a:r>
          </a:p>
          <a:p>
            <a:pPr lvl="1"/>
            <a:r>
              <a:rPr lang="en-US" sz="2000" dirty="0" smtClean="0"/>
              <a:t>Quantitative Analyst</a:t>
            </a:r>
          </a:p>
          <a:p>
            <a:pPr lvl="1"/>
            <a:r>
              <a:rPr lang="en-US" sz="2000" dirty="0" smtClean="0"/>
              <a:t>Business Analyst</a:t>
            </a:r>
          </a:p>
          <a:p>
            <a:pPr lvl="1"/>
            <a:r>
              <a:rPr lang="en-US" sz="2000" dirty="0" smtClean="0"/>
              <a:t>Business Intelligence Analyst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Key Skillset:</a:t>
            </a:r>
            <a:endParaRPr lang="en-US" sz="3000" dirty="0"/>
          </a:p>
          <a:p>
            <a:pPr lvl="1"/>
            <a:r>
              <a:rPr lang="en-US" sz="2000" dirty="0" smtClean="0"/>
              <a:t>Excel</a:t>
            </a:r>
          </a:p>
          <a:p>
            <a:pPr lvl="1"/>
            <a:r>
              <a:rPr lang="en-US" sz="2000" dirty="0" smtClean="0"/>
              <a:t>Java</a:t>
            </a:r>
            <a:endParaRPr lang="en-US" sz="2000" dirty="0"/>
          </a:p>
          <a:p>
            <a:pPr lvl="1"/>
            <a:r>
              <a:rPr lang="en-US" sz="2000" dirty="0" smtClean="0"/>
              <a:t>Python</a:t>
            </a:r>
            <a:endParaRPr lang="en-US" sz="2000" dirty="0"/>
          </a:p>
          <a:p>
            <a:pPr lvl="1"/>
            <a:r>
              <a:rPr lang="en-US" sz="2000" dirty="0" smtClean="0"/>
              <a:t>C</a:t>
            </a:r>
            <a:endParaRPr lang="en-US" sz="2000" dirty="0"/>
          </a:p>
          <a:p>
            <a:pPr lvl="1"/>
            <a:r>
              <a:rPr lang="en-US" sz="2000" dirty="0" smtClean="0"/>
              <a:t>SQL</a:t>
            </a:r>
          </a:p>
          <a:p>
            <a:pPr lvl="1"/>
            <a:r>
              <a:rPr lang="en-US" sz="2000" dirty="0" smtClean="0"/>
              <a:t>Hadoop</a:t>
            </a:r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468" y="2160589"/>
            <a:ext cx="4079108" cy="26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Searching Words:</a:t>
            </a:r>
            <a:endParaRPr lang="en-US" sz="3000" dirty="0"/>
          </a:p>
          <a:p>
            <a:pPr lvl="1"/>
            <a:r>
              <a:rPr lang="en-US" sz="2000" dirty="0" smtClean="0"/>
              <a:t>Data</a:t>
            </a:r>
            <a:endParaRPr lang="en-US" sz="2000" dirty="0"/>
          </a:p>
          <a:p>
            <a:pPr lvl="1"/>
            <a:r>
              <a:rPr lang="en-US" sz="2000" dirty="0" smtClean="0"/>
              <a:t>Analysis</a:t>
            </a:r>
          </a:p>
          <a:p>
            <a:pPr lvl="1"/>
            <a:r>
              <a:rPr lang="en-US" sz="2000" dirty="0" smtClean="0"/>
              <a:t>Develop</a:t>
            </a:r>
            <a:endParaRPr lang="en-US" sz="2000" dirty="0"/>
          </a:p>
          <a:p>
            <a:pPr lvl="1"/>
            <a:r>
              <a:rPr lang="en-US" sz="2000" dirty="0" smtClean="0"/>
              <a:t>Market</a:t>
            </a:r>
            <a:endParaRPr lang="en-US" sz="2000" dirty="0"/>
          </a:p>
          <a:p>
            <a:pPr lvl="1"/>
            <a:r>
              <a:rPr lang="en-US" sz="2000" dirty="0" smtClean="0"/>
              <a:t>Statistics</a:t>
            </a:r>
          </a:p>
          <a:p>
            <a:pPr lvl="1"/>
            <a:r>
              <a:rPr lang="en-US" sz="2000" dirty="0" smtClean="0"/>
              <a:t>Science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4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Planning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Jobs in Cities:</a:t>
            </a:r>
            <a:endParaRPr lang="en-US" sz="3000" dirty="0"/>
          </a:p>
          <a:p>
            <a:pPr lvl="1"/>
            <a:r>
              <a:rPr lang="en-US" sz="2000" dirty="0" smtClean="0"/>
              <a:t>Boston</a:t>
            </a:r>
          </a:p>
          <a:p>
            <a:pPr lvl="1"/>
            <a:r>
              <a:rPr lang="en-US" sz="2000" dirty="0" smtClean="0"/>
              <a:t>San Jose</a:t>
            </a:r>
            <a:endParaRPr lang="en-US" sz="2000" dirty="0"/>
          </a:p>
          <a:p>
            <a:pPr lvl="1"/>
            <a:r>
              <a:rPr lang="en-US" sz="2000" dirty="0" smtClean="0"/>
              <a:t>San Francisco</a:t>
            </a:r>
            <a:endParaRPr lang="en-US" sz="2000" dirty="0"/>
          </a:p>
          <a:p>
            <a:pPr lvl="1"/>
            <a:r>
              <a:rPr lang="en-US" sz="2000" dirty="0" smtClean="0"/>
              <a:t>New York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 / Approach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Data Preparation</a:t>
            </a:r>
          </a:p>
          <a:p>
            <a:r>
              <a:rPr lang="en-US" sz="3000" dirty="0" smtClean="0"/>
              <a:t>Data Cleansing</a:t>
            </a:r>
          </a:p>
          <a:p>
            <a:r>
              <a:rPr lang="en-US" sz="3000" dirty="0" smtClean="0"/>
              <a:t>Data Exploration</a:t>
            </a:r>
          </a:p>
          <a:p>
            <a:r>
              <a:rPr lang="en-US" sz="3000" dirty="0" smtClean="0"/>
              <a:t>Data Visualization </a:t>
            </a:r>
          </a:p>
          <a:p>
            <a:r>
              <a:rPr lang="en-US" sz="3000" dirty="0" smtClean="0"/>
              <a:t>Conclusion</a:t>
            </a:r>
          </a:p>
          <a:p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50" y="2160589"/>
            <a:ext cx="3338975" cy="338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8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 Preparation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Get info from </a:t>
            </a:r>
            <a:r>
              <a:rPr lang="en-US" sz="3000" dirty="0" err="1"/>
              <a:t>CareerJet</a:t>
            </a:r>
            <a:r>
              <a:rPr lang="en-US" sz="3000" dirty="0"/>
              <a:t> using API</a:t>
            </a:r>
          </a:p>
          <a:p>
            <a:r>
              <a:rPr lang="en-US" sz="3000" dirty="0" smtClean="0"/>
              <a:t>Collect URL </a:t>
            </a:r>
            <a:r>
              <a:rPr lang="en-US" sz="3000" dirty="0"/>
              <a:t>for job </a:t>
            </a:r>
            <a:r>
              <a:rPr lang="en-US" sz="3000" dirty="0" smtClean="0"/>
              <a:t>postings</a:t>
            </a:r>
          </a:p>
          <a:p>
            <a:r>
              <a:rPr lang="en-US" sz="3000" dirty="0"/>
              <a:t>Redirect to </a:t>
            </a:r>
            <a:r>
              <a:rPr lang="en-US" sz="3000" dirty="0" smtClean="0"/>
              <a:t>job page</a:t>
            </a:r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72" y="4925751"/>
            <a:ext cx="4023196" cy="1115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06" y="3512556"/>
            <a:ext cx="3458275" cy="238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Extraction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Get HTML source code/tags</a:t>
            </a:r>
          </a:p>
          <a:p>
            <a:r>
              <a:rPr lang="en-US" sz="3000" dirty="0" smtClean="0"/>
              <a:t>Filter source code</a:t>
            </a:r>
          </a:p>
          <a:p>
            <a:pPr lvl="1"/>
            <a:endParaRPr lang="en-US" sz="2800" dirty="0" smtClean="0"/>
          </a:p>
          <a:p>
            <a:endParaRPr lang="en-US" sz="3000" dirty="0" smtClean="0"/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pPr lvl="1"/>
            <a:endParaRPr lang="en-US" sz="2800" dirty="0" smtClean="0"/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93" y="4383634"/>
            <a:ext cx="3702552" cy="5916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07" y="3562689"/>
            <a:ext cx="3684638" cy="478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07" y="5443204"/>
            <a:ext cx="4003874" cy="7321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079" y="419342"/>
            <a:ext cx="4054793" cy="1212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68" y="2945176"/>
            <a:ext cx="4196966" cy="231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1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1819</TotalTime>
  <Words>271</Words>
  <Application>Microsoft Office PowerPoint</Application>
  <PresentationFormat>Widescreen</PresentationFormat>
  <Paragraphs>158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华文新魏</vt:lpstr>
      <vt:lpstr>Trebuchet MS</vt:lpstr>
      <vt:lpstr>Wingdings 3</vt:lpstr>
      <vt:lpstr>Facet</vt:lpstr>
      <vt:lpstr>  Analysis of Most In-Demand Skills for Analysts </vt:lpstr>
      <vt:lpstr>Planning</vt:lpstr>
      <vt:lpstr>Planning</vt:lpstr>
      <vt:lpstr>Planning</vt:lpstr>
      <vt:lpstr>Planning</vt:lpstr>
      <vt:lpstr>Planning</vt:lpstr>
      <vt:lpstr>Method / Approach</vt:lpstr>
      <vt:lpstr>Data Preparation</vt:lpstr>
      <vt:lpstr>Data Extraction</vt:lpstr>
      <vt:lpstr>Data Extraction</vt:lpstr>
      <vt:lpstr>Data Extraction</vt:lpstr>
      <vt:lpstr>Data Extraction</vt:lpstr>
      <vt:lpstr>Data Exploration</vt:lpstr>
      <vt:lpstr>Data Visualization</vt:lpstr>
      <vt:lpstr>Keywords</vt:lpstr>
      <vt:lpstr>Skills</vt:lpstr>
      <vt:lpstr>Keywords</vt:lpstr>
      <vt:lpstr>Skills</vt:lpstr>
      <vt:lpstr>Skills</vt:lpstr>
      <vt:lpstr>Conclusion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Analysis  Report</dc:title>
  <dc:creator>Kevin Tong</dc:creator>
  <cp:lastModifiedBy>stsc</cp:lastModifiedBy>
  <cp:revision>142</cp:revision>
  <dcterms:created xsi:type="dcterms:W3CDTF">2018-12-09T04:51:02Z</dcterms:created>
  <dcterms:modified xsi:type="dcterms:W3CDTF">2019-04-17T19:11:15Z</dcterms:modified>
</cp:coreProperties>
</file>